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3" r:id="rId3"/>
    <p:sldId id="269" r:id="rId4"/>
    <p:sldId id="271" r:id="rId5"/>
    <p:sldId id="272" r:id="rId6"/>
    <p:sldId id="270" r:id="rId7"/>
    <p:sldId id="273" r:id="rId8"/>
    <p:sldId id="275" r:id="rId9"/>
    <p:sldId id="274" r:id="rId10"/>
    <p:sldId id="260" r:id="rId11"/>
    <p:sldId id="262" r:id="rId12"/>
    <p:sldId id="276" r:id="rId13"/>
    <p:sldId id="280" r:id="rId14"/>
    <p:sldId id="277" r:id="rId15"/>
    <p:sldId id="281" r:id="rId16"/>
    <p:sldId id="263" r:id="rId17"/>
    <p:sldId id="264" r:id="rId18"/>
    <p:sldId id="261" r:id="rId19"/>
    <p:sldId id="267" r:id="rId20"/>
    <p:sldId id="279" r:id="rId21"/>
    <p:sldId id="278" r:id="rId22"/>
    <p:sldId id="268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46" autoAdjust="0"/>
  </p:normalViewPr>
  <p:slideViewPr>
    <p:cSldViewPr snapToGrid="0">
      <p:cViewPr varScale="1">
        <p:scale>
          <a:sx n="79" d="100"/>
          <a:sy n="79" d="100"/>
        </p:scale>
        <p:origin x="420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2352" y="915099"/>
            <a:ext cx="9144000" cy="2387600"/>
          </a:xfrm>
        </p:spPr>
        <p:txBody>
          <a:bodyPr/>
          <a:lstStyle/>
          <a:p>
            <a:r>
              <a:rPr lang="en-US" b="1" dirty="0" err="1"/>
              <a:t>Xây</a:t>
            </a:r>
            <a:r>
              <a:rPr lang="en-US" b="1" dirty="0"/>
              <a:t> </a:t>
            </a:r>
            <a:r>
              <a:rPr lang="en-US" b="1" dirty="0" err="1"/>
              <a:t>dựng</a:t>
            </a:r>
            <a:r>
              <a:rPr lang="en-US" b="1" dirty="0"/>
              <a:t> </a:t>
            </a:r>
            <a:r>
              <a:rPr lang="en-US" b="1" dirty="0" err="1"/>
              <a:t>ứng</a:t>
            </a:r>
            <a:r>
              <a:rPr lang="en-US" b="1" dirty="0"/>
              <a:t> </a:t>
            </a:r>
            <a:r>
              <a:rPr lang="en-US" b="1" dirty="0" err="1"/>
              <a:t>dụng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/>
              <a:t>tiếng</a:t>
            </a:r>
            <a:r>
              <a:rPr lang="en-US" b="1" dirty="0"/>
              <a:t> </a:t>
            </a:r>
            <a:r>
              <a:rPr lang="en-US" b="1" dirty="0" err="1"/>
              <a:t>Anh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trẻ</a:t>
            </a:r>
            <a:r>
              <a:rPr lang="en-US" b="1" dirty="0"/>
              <a:t> </a:t>
            </a:r>
            <a:r>
              <a:rPr lang="en-US" b="1" dirty="0" err="1"/>
              <a:t>nhỏ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di </a:t>
            </a:r>
            <a:r>
              <a:rPr lang="en-US" b="1" dirty="0" err="1"/>
              <a:t>động</a:t>
            </a:r>
            <a:r>
              <a:rPr lang="en-US" b="1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103818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dirty="0" smtClean="0"/>
              <a:t>GVPB : </a:t>
            </a:r>
            <a:r>
              <a:rPr lang="en-US" dirty="0" err="1" smtClean="0"/>
              <a:t>Trương</a:t>
            </a:r>
            <a:r>
              <a:rPr lang="en-US" dirty="0" smtClean="0"/>
              <a:t> </a:t>
            </a:r>
            <a:r>
              <a:rPr lang="en-US" dirty="0" err="1" smtClean="0"/>
              <a:t>Quỳnh</a:t>
            </a:r>
            <a:r>
              <a:rPr lang="en-US" dirty="0" smtClean="0"/>
              <a:t> Chi</a:t>
            </a:r>
          </a:p>
          <a:p>
            <a:pPr algn="r"/>
            <a:r>
              <a:rPr lang="en-US" dirty="0" smtClean="0"/>
              <a:t>GVHD : </a:t>
            </a:r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Đình</a:t>
            </a:r>
            <a:r>
              <a:rPr lang="en-US" dirty="0"/>
              <a:t> </a:t>
            </a:r>
            <a:r>
              <a:rPr lang="en-US" dirty="0" err="1"/>
              <a:t>Thành</a:t>
            </a:r>
            <a:endParaRPr lang="en-US" dirty="0"/>
          </a:p>
          <a:p>
            <a:pPr algn="r"/>
            <a:r>
              <a:rPr lang="en-US" dirty="0"/>
              <a:t>SVTH :</a:t>
            </a:r>
          </a:p>
          <a:p>
            <a:pPr algn="r"/>
            <a:r>
              <a:rPr lang="en-US" dirty="0" err="1"/>
              <a:t>Nguyễn</a:t>
            </a:r>
            <a:r>
              <a:rPr lang="en-US" dirty="0"/>
              <a:t> Minh </a:t>
            </a:r>
            <a:r>
              <a:rPr lang="en-US" dirty="0" err="1"/>
              <a:t>Hoàng</a:t>
            </a:r>
            <a:r>
              <a:rPr lang="en-US" dirty="0"/>
              <a:t> – 1411323</a:t>
            </a:r>
          </a:p>
          <a:p>
            <a:pPr algn="r"/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– 1410221</a:t>
            </a:r>
          </a:p>
          <a:p>
            <a:pPr algn="r"/>
            <a:r>
              <a:rPr lang="en-US" dirty="0" err="1"/>
              <a:t>Dương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Hưng</a:t>
            </a:r>
            <a:r>
              <a:rPr lang="en-US" dirty="0"/>
              <a:t> - 1527017</a:t>
            </a:r>
          </a:p>
        </p:txBody>
      </p:sp>
    </p:spTree>
    <p:extLst>
      <p:ext uri="{BB962C8B-B14F-4D97-AF65-F5344CB8AC3E}">
        <p14:creationId xmlns:p14="http://schemas.microsoft.com/office/powerpoint/2010/main" val="26488008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352" y="152636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Vấn</a:t>
            </a:r>
            <a:r>
              <a:rPr lang="en-US" sz="4000" dirty="0"/>
              <a:t> </a:t>
            </a:r>
            <a:r>
              <a:rPr lang="en-US" sz="4000" dirty="0" err="1"/>
              <a:t>đề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8877" y="28384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: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lvl="1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lần</a:t>
            </a:r>
            <a:endParaRPr lang="en-US" dirty="0"/>
          </a:p>
          <a:p>
            <a:pPr lvl="1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(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)</a:t>
            </a:r>
          </a:p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lvl="1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  <a:p>
            <a:pPr lvl="1"/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820683" y="347866"/>
            <a:ext cx="43842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Hệ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thống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en-US" sz="54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gợi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ý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570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Content-based recommendation systems</a:t>
            </a:r>
          </a:p>
          <a:p>
            <a:r>
              <a:rPr lang="en-US" dirty="0"/>
              <a:t>Knowledge-based recommenders systems</a:t>
            </a:r>
          </a:p>
          <a:p>
            <a:r>
              <a:rPr lang="en-US" dirty="0"/>
              <a:t>Collaborative recommendation systems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vi-VN" dirty="0">
                <a:latin typeface="Calibri" panose="020F0502020204030204" pitchFamily="34" charset="0"/>
              </a:rPr>
              <a:t>Regression analysis</a:t>
            </a:r>
            <a:endParaRPr lang="en-US" dirty="0">
              <a:latin typeface="Calibri" panose="020F0502020204030204" pitchFamily="34" charset="0"/>
            </a:endParaRPr>
          </a:p>
          <a:p>
            <a:pPr lvl="1"/>
            <a:r>
              <a:rPr lang="en-US" dirty="0"/>
              <a:t>Bayes classification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neighborhoood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Content-based recommendation syste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839" y="959216"/>
            <a:ext cx="10134600" cy="621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8739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Regression analysis">
            <a:extLst>
              <a:ext uri="{FF2B5EF4-FFF2-40B4-BE49-F238E27FC236}">
                <a16:creationId xmlns:a16="http://schemas.microsoft.com/office/drawing/2014/main" id="{E23B127C-BE5B-4F9F-804B-D021873C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1" y="713663"/>
            <a:ext cx="3348037" cy="221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ayesian">
            <a:extLst>
              <a:ext uri="{FF2B5EF4-FFF2-40B4-BE49-F238E27FC236}">
                <a16:creationId xmlns:a16="http://schemas.microsoft.com/office/drawing/2014/main" id="{726987B9-81AA-4C7D-A291-FDC71E0D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1" y="1500042"/>
            <a:ext cx="3933825" cy="28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30D07-222C-48D5-9C47-0BEC7D3E4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88" y="4733607"/>
            <a:ext cx="2533650" cy="18002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E31D1C-700C-4A69-9D22-3D67DF7DBC88}"/>
              </a:ext>
            </a:extLst>
          </p:cNvPr>
          <p:cNvSpPr/>
          <p:nvPr/>
        </p:nvSpPr>
        <p:spPr>
          <a:xfrm>
            <a:off x="3756527" y="1163849"/>
            <a:ext cx="244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vi-VN" dirty="0">
                <a:latin typeface="Calibri" panose="020F0502020204030204" pitchFamily="34" charset="0"/>
              </a:rPr>
              <a:t>Regression analysis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74BF73-7118-4C28-BB2B-81A272208350}"/>
              </a:ext>
            </a:extLst>
          </p:cNvPr>
          <p:cNvSpPr/>
          <p:nvPr/>
        </p:nvSpPr>
        <p:spPr>
          <a:xfrm>
            <a:off x="8700089" y="4733607"/>
            <a:ext cx="243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Bayes classification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D7C99D-1A38-4F92-BFEB-C1BD7C4BE939}"/>
              </a:ext>
            </a:extLst>
          </p:cNvPr>
          <p:cNvSpPr/>
          <p:nvPr/>
        </p:nvSpPr>
        <p:spPr>
          <a:xfrm>
            <a:off x="3756527" y="5324819"/>
            <a:ext cx="1879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833622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K-nearest </a:t>
            </a:r>
            <a:r>
              <a:rPr lang="en-US" b="1" dirty="0" err="1"/>
              <a:t>neiborhood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Với</a:t>
            </a:r>
            <a:r>
              <a:rPr lang="en-US" dirty="0"/>
              <a:t> rate(    )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(u-user)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-item) </a:t>
            </a:r>
            <a:r>
              <a:rPr lang="vi-VN" dirty="0"/>
              <a:t>được tính bằng tỷ lệ sai </a:t>
            </a:r>
            <a:endParaRPr lang="en-US" dirty="0"/>
          </a:p>
          <a:p>
            <a:r>
              <a:rPr lang="en-US" dirty="0" err="1"/>
              <a:t>Số</a:t>
            </a:r>
            <a:r>
              <a:rPr lang="en-US" dirty="0"/>
              <a:t> k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k = n^(1/2) </a:t>
            </a:r>
            <a:r>
              <a:rPr lang="en-US" dirty="0" err="1"/>
              <a:t>với</a:t>
            </a:r>
            <a:r>
              <a:rPr lang="en-US" dirty="0"/>
              <a:t> n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tập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8533" y="1850585"/>
                <a:ext cx="5800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𝒖𝒊</m:t>
                          </m:r>
                        </m:sub>
                      </m:sSub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33" y="1850585"/>
                <a:ext cx="580031" cy="400110"/>
              </a:xfrm>
              <a:prstGeom prst="rect">
                <a:avLst/>
              </a:prstGeom>
              <a:blipFill>
                <a:blip r:embed="rId2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718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7CEE4387-C1CB-4C90-91A7-47BEDC55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333500"/>
            <a:ext cx="39052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CF3ED-C641-4A68-8BF2-75F8872AA1E8}"/>
              </a:ext>
            </a:extLst>
          </p:cNvPr>
          <p:cNvSpPr txBox="1"/>
          <p:nvPr/>
        </p:nvSpPr>
        <p:spPr>
          <a:xfrm>
            <a:off x="4143375" y="5965687"/>
            <a:ext cx="4292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Rate được scale lại trên thang điểm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50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03" y="1483116"/>
            <a:ext cx="6313829" cy="190719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00376" y="559786"/>
            <a:ext cx="7012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K-nearest neighborhood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349" y="3671594"/>
            <a:ext cx="505777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61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900376" y="559786"/>
            <a:ext cx="7012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K-nearest neighborhood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31" y="2349305"/>
            <a:ext cx="5201449" cy="14592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55" y="4224117"/>
            <a:ext cx="573405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339" y="687133"/>
            <a:ext cx="7820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9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91150"/>
              </p:ext>
            </p:extLst>
          </p:nvPr>
        </p:nvGraphicFramePr>
        <p:xfrm>
          <a:off x="1891324" y="1915419"/>
          <a:ext cx="33418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53">
                  <a:extLst>
                    <a:ext uri="{9D8B030D-6E8A-4147-A177-3AD203B41FA5}">
                      <a16:colId xmlns:a16="http://schemas.microsoft.com/office/drawing/2014/main" val="3515178015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3634449786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141519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1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92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4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8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66248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922499" y="29710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663407"/>
              </p:ext>
            </p:extLst>
          </p:nvPr>
        </p:nvGraphicFramePr>
        <p:xfrm>
          <a:off x="7590223" y="1915419"/>
          <a:ext cx="33418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53">
                  <a:extLst>
                    <a:ext uri="{9D8B030D-6E8A-4147-A177-3AD203B41FA5}">
                      <a16:colId xmlns:a16="http://schemas.microsoft.com/office/drawing/2014/main" val="3515178015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3634449786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141519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1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2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8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6248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B8A28EF-BBCB-404D-8CC6-B687640D3A6D}"/>
              </a:ext>
            </a:extLst>
          </p:cNvPr>
          <p:cNvSpPr txBox="1"/>
          <p:nvPr/>
        </p:nvSpPr>
        <p:spPr>
          <a:xfrm>
            <a:off x="5081915" y="916167"/>
            <a:ext cx="363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User A ’s question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602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93EC3-8F3C-4903-BF38-58D586529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/>
              <a:t>Outline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FD514-24E2-4B59-994B-DCE5E0F27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Lý do thực hiện</a:t>
            </a:r>
          </a:p>
          <a:p>
            <a:r>
              <a:rPr lang="vi-VN" dirty="0"/>
              <a:t>Khảo sát thị trường</a:t>
            </a:r>
          </a:p>
          <a:p>
            <a:r>
              <a:rPr lang="vi-VN" dirty="0"/>
              <a:t>Kết luận chức năng ứng dụng</a:t>
            </a:r>
          </a:p>
          <a:p>
            <a:r>
              <a:rPr lang="vi-VN" dirty="0"/>
              <a:t>Thiết kế ứng dụng</a:t>
            </a:r>
          </a:p>
          <a:p>
            <a:pPr lvl="1"/>
            <a:r>
              <a:rPr lang="vi-VN" dirty="0"/>
              <a:t>Usecase, class diagram</a:t>
            </a:r>
          </a:p>
          <a:p>
            <a:pPr lvl="1"/>
            <a:r>
              <a:rPr lang="vi-VN" dirty="0"/>
              <a:t>ERD</a:t>
            </a:r>
          </a:p>
          <a:p>
            <a:pPr lvl="1"/>
            <a:r>
              <a:rPr lang="vi-VN" dirty="0"/>
              <a:t>Giải thuật đề xuất</a:t>
            </a:r>
          </a:p>
          <a:p>
            <a:r>
              <a:rPr lang="vi-VN" dirty="0"/>
              <a:t>Định hướng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02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659460"/>
              </p:ext>
            </p:extLst>
          </p:nvPr>
        </p:nvGraphicFramePr>
        <p:xfrm>
          <a:off x="1891324" y="1915419"/>
          <a:ext cx="33418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53">
                  <a:extLst>
                    <a:ext uri="{9D8B030D-6E8A-4147-A177-3AD203B41FA5}">
                      <a16:colId xmlns:a16="http://schemas.microsoft.com/office/drawing/2014/main" val="3515178015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3634449786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141519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1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2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08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62488"/>
                  </a:ext>
                </a:extLst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5922499" y="29710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02862"/>
              </p:ext>
            </p:extLst>
          </p:nvPr>
        </p:nvGraphicFramePr>
        <p:xfrm>
          <a:off x="7590223" y="1915419"/>
          <a:ext cx="334185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953">
                  <a:extLst>
                    <a:ext uri="{9D8B030D-6E8A-4147-A177-3AD203B41FA5}">
                      <a16:colId xmlns:a16="http://schemas.microsoft.com/office/drawing/2014/main" val="3515178015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3634449786"/>
                    </a:ext>
                  </a:extLst>
                </a:gridCol>
                <a:gridCol w="1113953">
                  <a:extLst>
                    <a:ext uri="{9D8B030D-6E8A-4147-A177-3AD203B41FA5}">
                      <a16:colId xmlns:a16="http://schemas.microsoft.com/office/drawing/2014/main" val="14151922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4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10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924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4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7.8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708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7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66248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6046242-4EEE-4548-BB80-6A586E724D41}"/>
              </a:ext>
            </a:extLst>
          </p:cNvPr>
          <p:cNvSpPr txBox="1"/>
          <p:nvPr/>
        </p:nvSpPr>
        <p:spPr>
          <a:xfrm>
            <a:off x="5081915" y="916167"/>
            <a:ext cx="3637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User A ’s question 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34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ownload 2\Hoc hanh\DCLVTN\Final Week\UI\UI-KidLearning\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" y="879695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:\Download 2\Hoc hanh\DCLVTN\Final Week\UI\UI-KidLearning\2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07" y="1400199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:\Download 2\Hoc hanh\DCLVTN\Final Week\UI\UI-KidLearning\3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845" y="1983545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D:\Download 2\Hoc hanh\DCLVTN\Final Week\UI\UI-KidLearning\4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367" y="2500532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D:\Download 2\Hoc hanh\DCLVTN\Final Week\UI\UI-KidLearning\5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205" y="3021036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D:\Download 2\Hoc hanh\DCLVTN\Final Week\UI\UI-KidLearning\6.jp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523" y="1983545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D:\Download 2\Hoc hanh\DCLVTN\Final Week\UI\UI-KidLearning\7.jp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27" y="1396682"/>
            <a:ext cx="5760720" cy="32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D:\Download 2\Hoc hanh\DCLVTN\Final Week\UI\UI-KidLearning\8.jp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003" y="883212"/>
            <a:ext cx="576072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6064" y="5454135"/>
            <a:ext cx="10515600" cy="1325563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Định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hướng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909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A. </a:t>
            </a:r>
            <a:r>
              <a:rPr lang="en-US" dirty="0" err="1"/>
              <a:t>T¨oscher</a:t>
            </a:r>
            <a:r>
              <a:rPr lang="en-US" dirty="0"/>
              <a:t> and M. </a:t>
            </a:r>
            <a:r>
              <a:rPr lang="en-US" dirty="0" err="1"/>
              <a:t>Jahrer</a:t>
            </a:r>
            <a:r>
              <a:rPr lang="en-US" dirty="0"/>
              <a:t>, “Collaborative filtering applied to educational data mining,” in Proceedings of the KDD Cup 2010 Workshop on Improving Cognitive Models with Educational Data Mining, Washington, DC, USA, 2010</a:t>
            </a:r>
          </a:p>
          <a:p>
            <a:r>
              <a:rPr lang="en-US" dirty="0"/>
              <a:t>J. L. </a:t>
            </a:r>
            <a:r>
              <a:rPr lang="en-US" dirty="0" err="1"/>
              <a:t>Herlocker</a:t>
            </a:r>
            <a:r>
              <a:rPr lang="en-US" dirty="0"/>
              <a:t>, J. A. </a:t>
            </a:r>
            <a:r>
              <a:rPr lang="en-US" dirty="0" err="1"/>
              <a:t>Konstan</a:t>
            </a:r>
            <a:r>
              <a:rPr lang="en-US" dirty="0"/>
              <a:t>, L. G. </a:t>
            </a:r>
            <a:r>
              <a:rPr lang="en-US" dirty="0" err="1"/>
              <a:t>Terveen</a:t>
            </a:r>
            <a:r>
              <a:rPr lang="en-US" dirty="0"/>
              <a:t>, and J. T. </a:t>
            </a:r>
            <a:r>
              <a:rPr lang="en-US" dirty="0" err="1"/>
              <a:t>Riedl</a:t>
            </a:r>
            <a:r>
              <a:rPr lang="en-US" dirty="0"/>
              <a:t>, “Evaluating collaborative filtering recommender systems,” ACM Transactions on Information Systems, vol. 22, no. 1, pp. 5– 53, January 2004. </a:t>
            </a:r>
          </a:p>
          <a:p>
            <a:r>
              <a:rPr lang="en-US" dirty="0"/>
              <a:t>Francesco Ricci, </a:t>
            </a:r>
            <a:r>
              <a:rPr lang="en-US" dirty="0" err="1"/>
              <a:t>Lior</a:t>
            </a:r>
            <a:r>
              <a:rPr lang="en-US" dirty="0"/>
              <a:t> </a:t>
            </a:r>
            <a:r>
              <a:rPr lang="en-US" dirty="0" err="1"/>
              <a:t>Rokach</a:t>
            </a:r>
            <a:r>
              <a:rPr lang="en-US" dirty="0"/>
              <a:t> , </a:t>
            </a:r>
            <a:r>
              <a:rPr lang="en-US" dirty="0" err="1"/>
              <a:t>Bracha</a:t>
            </a:r>
            <a:r>
              <a:rPr lang="en-US" dirty="0"/>
              <a:t> </a:t>
            </a:r>
            <a:r>
              <a:rPr lang="en-US" dirty="0" err="1"/>
              <a:t>Shapira</a:t>
            </a:r>
            <a:r>
              <a:rPr lang="en-US" dirty="0"/>
              <a:t> , Paul B. Kantor (2011). Recommender Systems Handbook , pages 217-250.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3058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thanks for listen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140" y="422031"/>
            <a:ext cx="8159260" cy="597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92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2" y="125973"/>
            <a:ext cx="4965895" cy="1325563"/>
          </a:xfrm>
          <a:solidFill>
            <a:schemeClr val="dk1"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Nhu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cầu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hiện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tại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6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2" y="125973"/>
            <a:ext cx="4965895" cy="1325563"/>
          </a:xfrm>
          <a:solidFill>
            <a:schemeClr val="dk1"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Khảo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sát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447" y="426938"/>
            <a:ext cx="2143760" cy="37814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9018392" y="432019"/>
            <a:ext cx="2145665" cy="377126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46321" y="2317650"/>
            <a:ext cx="2343150" cy="411099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3209656" y="2314475"/>
            <a:ext cx="2332990" cy="41141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7967" y="5627077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</a:rPr>
              <a:t>Ứng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 err="1">
                <a:solidFill>
                  <a:srgbClr val="7030A0"/>
                </a:solidFill>
              </a:rPr>
              <a:t>dụng</a:t>
            </a:r>
            <a:r>
              <a:rPr lang="en-US" sz="2400" b="1" dirty="0">
                <a:solidFill>
                  <a:srgbClr val="7030A0"/>
                </a:solidFill>
              </a:rPr>
              <a:t> English For Kids</a:t>
            </a:r>
          </a:p>
        </p:txBody>
      </p:sp>
    </p:spTree>
    <p:extLst>
      <p:ext uri="{BB962C8B-B14F-4D97-AF65-F5344CB8AC3E}">
        <p14:creationId xmlns:p14="http://schemas.microsoft.com/office/powerpoint/2010/main" val="2433760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2" y="125973"/>
            <a:ext cx="4965895" cy="1325563"/>
          </a:xfrm>
          <a:solidFill>
            <a:schemeClr val="dk1"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 err="1">
                <a:solidFill>
                  <a:srgbClr val="00B050"/>
                </a:solidFill>
              </a:rPr>
              <a:t>Khảo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err="1">
                <a:solidFill>
                  <a:srgbClr val="00B050"/>
                </a:solidFill>
              </a:rPr>
              <a:t>sát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" name="Picture 8" descr="Screenshot_2017-09-23-11-03-43-670_com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61" y="125973"/>
            <a:ext cx="453390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creenshot_2017-09-23-11-00-47-123_com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336" y="2834345"/>
            <a:ext cx="4629150" cy="25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Screenshot_2017-09-23-10-56-12-739_com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31" y="2282483"/>
            <a:ext cx="4886325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4389121" y="6105378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7030A0"/>
                </a:solidFill>
              </a:rPr>
              <a:t>Ứng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en-US" sz="2400" b="1" dirty="0" err="1">
                <a:solidFill>
                  <a:srgbClr val="7030A0"/>
                </a:solidFill>
              </a:rPr>
              <a:t>dụng</a:t>
            </a:r>
            <a:r>
              <a:rPr lang="en-US" sz="2400" b="1" dirty="0">
                <a:solidFill>
                  <a:srgbClr val="7030A0"/>
                </a:solidFill>
              </a:rPr>
              <a:t> Monkey Junior</a:t>
            </a:r>
          </a:p>
        </p:txBody>
      </p:sp>
    </p:spTree>
    <p:extLst>
      <p:ext uri="{BB962C8B-B14F-4D97-AF65-F5344CB8AC3E}">
        <p14:creationId xmlns:p14="http://schemas.microsoft.com/office/powerpoint/2010/main" val="1724002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solidFill>
                  <a:srgbClr val="0099CC"/>
                </a:solidFill>
              </a:rPr>
              <a:t>Chức</a:t>
            </a:r>
            <a:r>
              <a:rPr lang="en-US" b="1" dirty="0">
                <a:solidFill>
                  <a:srgbClr val="0099CC"/>
                </a:solidFill>
              </a:rPr>
              <a:t> </a:t>
            </a:r>
            <a:r>
              <a:rPr lang="en-US" b="1" dirty="0" err="1">
                <a:solidFill>
                  <a:srgbClr val="0099CC"/>
                </a:solidFill>
              </a:rPr>
              <a:t>năng</a:t>
            </a:r>
            <a:r>
              <a:rPr lang="en-US" b="1" dirty="0">
                <a:solidFill>
                  <a:srgbClr val="0099CC"/>
                </a:solidFill>
              </a:rPr>
              <a:t> </a:t>
            </a:r>
            <a:r>
              <a:rPr lang="en-US" b="1" dirty="0" err="1">
                <a:solidFill>
                  <a:srgbClr val="0099CC"/>
                </a:solidFill>
              </a:rPr>
              <a:t>chính</a:t>
            </a:r>
            <a:r>
              <a:rPr lang="en-US" b="1" dirty="0">
                <a:solidFill>
                  <a:srgbClr val="0099CC"/>
                </a:solidFill>
              </a:rPr>
              <a:t> </a:t>
            </a:r>
            <a:r>
              <a:rPr lang="en-US" b="1" dirty="0" err="1">
                <a:solidFill>
                  <a:srgbClr val="0099CC"/>
                </a:solidFill>
              </a:rPr>
              <a:t>của</a:t>
            </a:r>
            <a:r>
              <a:rPr lang="en-US" b="1" dirty="0">
                <a:solidFill>
                  <a:srgbClr val="0099CC"/>
                </a:solidFill>
              </a:rPr>
              <a:t> </a:t>
            </a:r>
            <a:r>
              <a:rPr lang="en-US" b="1" dirty="0" err="1">
                <a:solidFill>
                  <a:srgbClr val="0099CC"/>
                </a:solidFill>
              </a:rPr>
              <a:t>ứng</a:t>
            </a:r>
            <a:r>
              <a:rPr lang="en-US" b="1" dirty="0">
                <a:solidFill>
                  <a:srgbClr val="0099CC"/>
                </a:solidFill>
              </a:rPr>
              <a:t> </a:t>
            </a:r>
            <a:r>
              <a:rPr lang="en-US" b="1" dirty="0" err="1">
                <a:solidFill>
                  <a:srgbClr val="0099CC"/>
                </a:solidFill>
              </a:rPr>
              <a:t>dụng</a:t>
            </a:r>
            <a:endParaRPr lang="en-US" b="1" dirty="0">
              <a:solidFill>
                <a:srgbClr val="0099CC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/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khó</a:t>
            </a:r>
            <a:endParaRPr lang="en-US" dirty="0"/>
          </a:p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slide</a:t>
            </a:r>
          </a:p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huynh</a:t>
            </a:r>
            <a:endParaRPr lang="en-US" dirty="0"/>
          </a:p>
          <a:p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/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đ</a:t>
            </a:r>
            <a:r>
              <a:rPr lang="vi-VN" dirty="0">
                <a:latin typeface="Calibri" panose="020F0502020204030204" pitchFamily="34" charset="0"/>
              </a:rPr>
              <a:t>ạ</a:t>
            </a:r>
            <a:r>
              <a:rPr lang="en-US" dirty="0"/>
              <a:t>t </a:t>
            </a:r>
            <a:r>
              <a:rPr lang="en-US" dirty="0" err="1"/>
              <a:t>được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9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959101"/>
              </p:ext>
            </p:extLst>
          </p:nvPr>
        </p:nvGraphicFramePr>
        <p:xfrm>
          <a:off x="2222695" y="130566"/>
          <a:ext cx="5734050" cy="660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r:id="rId3" imgW="6295866" imgH="7248593" progId="Visio.Drawing.15">
                  <p:embed/>
                </p:oleObj>
              </mc:Choice>
              <mc:Fallback>
                <p:oleObj r:id="rId3" imgW="6295866" imgH="724859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2695" y="130566"/>
                        <a:ext cx="5734050" cy="6600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81496" y="130566"/>
            <a:ext cx="4965895" cy="1325563"/>
          </a:xfrm>
          <a:solidFill>
            <a:schemeClr val="bg1">
              <a:lumMod val="75000"/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20448745" lon="2113947" rev="20290198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325963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18" y="542851"/>
            <a:ext cx="8608255" cy="587201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81496" y="130566"/>
            <a:ext cx="4965895" cy="1325563"/>
          </a:xfrm>
          <a:solidFill>
            <a:schemeClr val="bg1">
              <a:lumMod val="75000"/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20448745" lon="2113947" rev="20290198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6189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 descr="D:\Download 2\Hoc hanh\DCLVTN\Final Week\ERD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4" y="675249"/>
            <a:ext cx="8342141" cy="54441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81496" y="130566"/>
            <a:ext cx="4965895" cy="1325563"/>
          </a:xfrm>
          <a:solidFill>
            <a:schemeClr val="bg1">
              <a:lumMod val="75000"/>
              <a:alpha val="75000"/>
            </a:scheme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20448745" lon="2113947" rev="20290198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8214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7465</TotalTime>
  <Words>521</Words>
  <Application>Microsoft Office PowerPoint</Application>
  <PresentationFormat>Widescreen</PresentationFormat>
  <Paragraphs>148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Times New Roman</vt:lpstr>
      <vt:lpstr>Office Theme</vt:lpstr>
      <vt:lpstr>Visio.Drawing.15</vt:lpstr>
      <vt:lpstr>Xây dựng ứng dụng học tiếng Anh cho trẻ nhỏ trên di động </vt:lpstr>
      <vt:lpstr>Outline</vt:lpstr>
      <vt:lpstr>Nhu cầu hiện tại</vt:lpstr>
      <vt:lpstr>Khảo sát</vt:lpstr>
      <vt:lpstr>Khảo sát</vt:lpstr>
      <vt:lpstr>Chức năng chính của ứng dụng</vt:lpstr>
      <vt:lpstr>Use cases</vt:lpstr>
      <vt:lpstr>Classes</vt:lpstr>
      <vt:lpstr>Database</vt:lpstr>
      <vt:lpstr>Vấn đề</vt:lpstr>
      <vt:lpstr>Phương pháp</vt:lpstr>
      <vt:lpstr>PowerPoint Presentation</vt:lpstr>
      <vt:lpstr>PowerPoint Presentation</vt:lpstr>
      <vt:lpstr>K-nearest neiborhood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Định hướng</vt:lpstr>
      <vt:lpstr>Reference</vt:lpstr>
      <vt:lpstr>PowerPoint Presentation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học tiếng Anh cho trẻ nhỏ trên di động </dc:title>
  <dc:creator>Administrator</dc:creator>
  <cp:lastModifiedBy>Administrator</cp:lastModifiedBy>
  <cp:revision>33</cp:revision>
  <dcterms:created xsi:type="dcterms:W3CDTF">2017-12-21T21:39:51Z</dcterms:created>
  <dcterms:modified xsi:type="dcterms:W3CDTF">2017-12-28T15:42:40Z</dcterms:modified>
</cp:coreProperties>
</file>